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92"/>
  </p:notesMasterIdLst>
  <p:handoutMasterIdLst>
    <p:handoutMasterId r:id="rId93"/>
  </p:handoutMasterIdLst>
  <p:sldIdLst>
    <p:sldId id="268" r:id="rId2"/>
    <p:sldId id="445" r:id="rId3"/>
    <p:sldId id="269" r:id="rId4"/>
    <p:sldId id="364" r:id="rId5"/>
    <p:sldId id="377" r:id="rId6"/>
    <p:sldId id="365" r:id="rId7"/>
    <p:sldId id="389" r:id="rId8"/>
    <p:sldId id="390" r:id="rId9"/>
    <p:sldId id="366" r:id="rId10"/>
    <p:sldId id="443" r:id="rId11"/>
    <p:sldId id="442" r:id="rId12"/>
    <p:sldId id="387" r:id="rId13"/>
    <p:sldId id="388" r:id="rId14"/>
    <p:sldId id="368" r:id="rId15"/>
    <p:sldId id="369" r:id="rId16"/>
    <p:sldId id="391" r:id="rId17"/>
    <p:sldId id="392" r:id="rId18"/>
    <p:sldId id="393" r:id="rId19"/>
    <p:sldId id="370" r:id="rId20"/>
    <p:sldId id="394" r:id="rId21"/>
    <p:sldId id="395" r:id="rId22"/>
    <p:sldId id="385" r:id="rId23"/>
    <p:sldId id="396" r:id="rId24"/>
    <p:sldId id="397" r:id="rId25"/>
    <p:sldId id="398" r:id="rId26"/>
    <p:sldId id="399" r:id="rId27"/>
    <p:sldId id="400" r:id="rId28"/>
    <p:sldId id="402" r:id="rId29"/>
    <p:sldId id="401" r:id="rId30"/>
    <p:sldId id="386" r:id="rId31"/>
    <p:sldId id="403" r:id="rId32"/>
    <p:sldId id="404" r:id="rId33"/>
    <p:sldId id="405" r:id="rId34"/>
    <p:sldId id="371" r:id="rId35"/>
    <p:sldId id="372" r:id="rId36"/>
    <p:sldId id="406" r:id="rId37"/>
    <p:sldId id="407" r:id="rId38"/>
    <p:sldId id="408" r:id="rId39"/>
    <p:sldId id="409" r:id="rId40"/>
    <p:sldId id="412" r:id="rId41"/>
    <p:sldId id="410" r:id="rId42"/>
    <p:sldId id="411" r:id="rId43"/>
    <p:sldId id="373" r:id="rId44"/>
    <p:sldId id="378" r:id="rId45"/>
    <p:sldId id="374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375" r:id="rId55"/>
    <p:sldId id="376" r:id="rId56"/>
    <p:sldId id="421" r:id="rId57"/>
    <p:sldId id="422" r:id="rId58"/>
    <p:sldId id="423" r:id="rId59"/>
    <p:sldId id="424" r:id="rId60"/>
    <p:sldId id="379" r:id="rId61"/>
    <p:sldId id="353" r:id="rId62"/>
    <p:sldId id="346" r:id="rId63"/>
    <p:sldId id="425" r:id="rId64"/>
    <p:sldId id="426" r:id="rId65"/>
    <p:sldId id="429" r:id="rId66"/>
    <p:sldId id="427" r:id="rId67"/>
    <p:sldId id="430" r:id="rId68"/>
    <p:sldId id="431" r:id="rId69"/>
    <p:sldId id="432" r:id="rId70"/>
    <p:sldId id="433" r:id="rId71"/>
    <p:sldId id="434" r:id="rId72"/>
    <p:sldId id="352" r:id="rId73"/>
    <p:sldId id="384" r:id="rId74"/>
    <p:sldId id="355" r:id="rId75"/>
    <p:sldId id="435" r:id="rId76"/>
    <p:sldId id="436" r:id="rId77"/>
    <p:sldId id="437" r:id="rId78"/>
    <p:sldId id="438" r:id="rId79"/>
    <p:sldId id="439" r:id="rId80"/>
    <p:sldId id="440" r:id="rId81"/>
    <p:sldId id="380" r:id="rId82"/>
    <p:sldId id="381" r:id="rId83"/>
    <p:sldId id="382" r:id="rId84"/>
    <p:sldId id="383" r:id="rId85"/>
    <p:sldId id="441" r:id="rId86"/>
    <p:sldId id="359" r:id="rId87"/>
    <p:sldId id="360" r:id="rId88"/>
    <p:sldId id="428" r:id="rId89"/>
    <p:sldId id="344" r:id="rId90"/>
    <p:sldId id="28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JI RANJAN" userId="5631fd4b669e4aa4" providerId="LiveId" clId="{1671558B-1D37-4171-8565-04BBF8B391C5}"/>
    <pc:docChg chg="delSld modSld sldOrd">
      <pc:chgData name="HANJI RANJAN" userId="5631fd4b669e4aa4" providerId="LiveId" clId="{1671558B-1D37-4171-8565-04BBF8B391C5}" dt="2024-11-27T03:48:58.233" v="6" actId="20577"/>
      <pc:docMkLst>
        <pc:docMk/>
      </pc:docMkLst>
      <pc:sldChg chg="modSp mod ord">
        <pc:chgData name="HANJI RANJAN" userId="5631fd4b669e4aa4" providerId="LiveId" clId="{1671558B-1D37-4171-8565-04BBF8B391C5}" dt="2024-11-27T03:48:58.233" v="6" actId="20577"/>
        <pc:sldMkLst>
          <pc:docMk/>
          <pc:sldMk cId="0" sldId="268"/>
        </pc:sldMkLst>
        <pc:spChg chg="mod">
          <ac:chgData name="HANJI RANJAN" userId="5631fd4b669e4aa4" providerId="LiveId" clId="{1671558B-1D37-4171-8565-04BBF8B391C5}" dt="2024-11-27T03:48:58.233" v="6" actId="20577"/>
          <ac:spMkLst>
            <pc:docMk/>
            <pc:sldMk cId="0" sldId="268"/>
            <ac:spMk id="4" creationId="{00000000-0000-0000-0000-000000000000}"/>
          </ac:spMkLst>
        </pc:spChg>
      </pc:sldChg>
      <pc:sldChg chg="del">
        <pc:chgData name="HANJI RANJAN" userId="5631fd4b669e4aa4" providerId="LiveId" clId="{1671558B-1D37-4171-8565-04BBF8B391C5}" dt="2024-11-27T03:48:50.775" v="2" actId="47"/>
        <pc:sldMkLst>
          <pc:docMk/>
          <pc:sldMk cId="1467060747" sldId="4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11/27/2024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bin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479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Academic Project Work [21CSP76] Final Presentation 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: </a:t>
            </a:r>
            <a:r>
              <a:rPr lang="en-US" sz="2000" b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Video Conferencing App </a:t>
            </a:r>
            <a:r>
              <a:rPr lang="en-US" sz="24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”</a:t>
            </a:r>
            <a:endParaRPr lang="en-US" sz="24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Presented by: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							                       </a:t>
            </a:r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Anish Kumar (1AY21CS028)						      	            </a:t>
            </a:r>
            <a:r>
              <a:rPr lang="en-US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Dr.Ajith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Padyana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Aditya Jyoti Sahu (1AY21CS017)						      Associate Professor &amp; </a:t>
            </a:r>
            <a:r>
              <a:rPr lang="en-US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HoD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Dalavai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Hruday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(1AY21CS49)						            Department of CSE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Hanji Ranjan (1AY21CS060)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ACHARYA  INSTITUTE OF TECHNOLOGY</a:t>
            </a:r>
            <a:b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 SOLADEVANAHALLI, BENGALURU-560107</a:t>
            </a:r>
            <a:endParaRPr lang="en-IN" sz="2000" b="1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52E8-E4F5-24FD-262C-490DA102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458-E428-2436-8560-911C3A90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7646E-7025-F1DC-2D0C-98F43E0B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CD889-5D09-2A70-F337-7F0EE18E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224E0-B38B-E4F3-74E8-AAE6858D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576B3BD4-A174-371C-0AA1-3F8DE4770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472773"/>
              </p:ext>
            </p:extLst>
          </p:nvPr>
        </p:nvGraphicFramePr>
        <p:xfrm>
          <a:off x="402630" y="1523255"/>
          <a:ext cx="11386740" cy="4581427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77348">
                  <a:extLst>
                    <a:ext uri="{9D8B030D-6E8A-4147-A177-3AD203B41FA5}">
                      <a16:colId xmlns:a16="http://schemas.microsoft.com/office/drawing/2014/main" val="1454169780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695377604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499463875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811657255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692314347"/>
                    </a:ext>
                  </a:extLst>
                </a:gridCol>
              </a:tblGrid>
              <a:tr h="1151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&amp; Publication Details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Authors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Ideas / Algorithms Used in the Paper &amp;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Shortfalls / Disadvantages &amp; Solution Provided by the Proposed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1147"/>
                  </a:ext>
                </a:extLst>
              </a:tr>
              <a:tr h="171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Scalable Video Conferencing with Next.js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 Doe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Utilizes SSR and SSG to optimize page load speed and performance for large-scale conferencing.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Addresses slow rendering in conventional apps; proposes Next.js as a faster, scalable alternative.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73365"/>
                  </a:ext>
                </a:extLst>
              </a:tr>
              <a:tr h="171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 Authentication for Video Conferencing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Jane Smith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Clerk's pre-built components simplify login and security management, making user authentication easier.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 the complexity of custom-built authentication systems and presents Clerk as a solution for developers.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084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03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B38B-B390-8F1B-D7A6-5C1E2990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2E5A-6964-2A72-85F0-1697226B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34A38-16D2-15C0-6D4B-AABCCB54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F8090-0661-A7E3-3C17-61E0DAAE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0A553-4489-6FFE-E7FE-8FB3C32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7F1A06-63EB-5EF8-C33F-CFEA70D9EF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/>
          <a:lstStyle/>
          <a:p>
            <a:pPr algn="just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A0D706DB-9F8D-B689-0E21-EF2C8571A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562351"/>
              </p:ext>
            </p:extLst>
          </p:nvPr>
        </p:nvGraphicFramePr>
        <p:xfrm>
          <a:off x="363893" y="1371600"/>
          <a:ext cx="11578725" cy="4648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315745">
                  <a:extLst>
                    <a:ext uri="{9D8B030D-6E8A-4147-A177-3AD203B41FA5}">
                      <a16:colId xmlns:a16="http://schemas.microsoft.com/office/drawing/2014/main" val="1454169780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695377604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499463875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811657255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692314347"/>
                    </a:ext>
                  </a:extLst>
                </a:gridCol>
              </a:tblGrid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&amp; Publication Details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Authors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Ideas / Algorithms Used in the Paper &amp;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Shortfalls / Disadvantages &amp; Solution Provided by the Proposed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1147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Communication in Web Applications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Michael Brown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Implements WebRTC with GetStream API for low-latency video calls and real-time messaging.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Addresses limitations of other real-time messaging platforms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73365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Rapid UI Development with Tailwind CSS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Emily Davis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Explores Tailwind CSS as a utility-first CSS framework for building responsive UIs faster.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Tailwind may result in bloated stylesheets; however, proper configuration can mitigate this.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12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45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growing need for a reliable and user-friendly video conferencing platform to support remote communication in various fields such as education, business, and healthcare.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include poor video quality , lack of Scalable infrastructure ,and limited security measures in existing platform.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REQUIREMENT ANALYSIS FOR PROJECT IMPLEMENTATION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7E6C5B2-33F6-6E8D-4983-22AD76D7A5B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22250" y="1788995"/>
            <a:ext cx="653599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Authorization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Clerk for secure user authentication.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login methods: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sign-on (Google, Facebook, etc.).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and password.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 (e.g., fingerprint, face recognition).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to ensure appropriate permissions within the platform.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913AB-DCAD-9812-FA80-1E19636E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64" y="1813546"/>
            <a:ext cx="4973203" cy="3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29A64-24C3-34DF-1EBD-E6BC36D4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B9B8C-14F6-81A1-1B05-6A166B33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BF7B-B2CB-9F11-D199-2F55488E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827D-A3CF-E357-C341-23121DBF56BB}"/>
              </a:ext>
            </a:extLst>
          </p:cNvPr>
          <p:cNvSpPr txBox="1"/>
          <p:nvPr/>
        </p:nvSpPr>
        <p:spPr>
          <a:xfrm>
            <a:off x="357447" y="532015"/>
            <a:ext cx="729026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2.Meeting Management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start meetings instantly with configurable camera and microphone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Controls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recording, emoji reactions, screen sharing, and muting/unmuting.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participant controls: pinning, muting/unmuting, blocking, and video permissions.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layout and participant list views for better interaction.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Meeting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to leave individually or end the meeting for all participants.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A38C8-8625-EF47-8528-F87798E0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143" y="1421475"/>
            <a:ext cx="4046913" cy="39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CC5AB-ADFF-282D-17CE-C432F7AD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9E989-8F7F-0D18-D3F0-D290A834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37B67-FBDA-3060-BB53-8443CDB6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49705-B91D-6AE7-856A-36C28340F52E}"/>
              </a:ext>
            </a:extLst>
          </p:cNvPr>
          <p:cNvSpPr txBox="1"/>
          <p:nvPr/>
        </p:nvSpPr>
        <p:spPr>
          <a:xfrm>
            <a:off x="340823" y="415636"/>
            <a:ext cx="61615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3.Scheduling and Managing Meetings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Future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meeting details (date, time) to plan ahead.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scheduled meetings via the 'Upcoming Meetings' page.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Meetings List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history of previously held meetings with metadata.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62011-5ABD-2C2A-19C0-CA46DC39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34" y="756459"/>
            <a:ext cx="44958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41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FDF7A-DD6F-7840-3BC5-31B8E7FD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EFF9E-1976-2D1E-000C-997BF03E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BF1F-304B-D259-CE8F-C7A49C3C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3577-CDB9-F4F0-65FD-E202C115F82A}"/>
              </a:ext>
            </a:extLst>
          </p:cNvPr>
          <p:cNvSpPr txBox="1"/>
          <p:nvPr/>
        </p:nvSpPr>
        <p:spPr>
          <a:xfrm>
            <a:off x="507076" y="465513"/>
            <a:ext cx="58105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Meetings Access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users access to recorded meetings for reference or review.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5.Personal Meeting Room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is assigned a personal meeting room with a unique, shareable link for instant meetings.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6.Join Meetings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join meeting hosted by others through secured meeting link.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A664B3-4F95-2B74-0BCE-E002E118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86" y="1230283"/>
            <a:ext cx="4596938" cy="4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0AC205-34DC-A2E4-788D-9511233FFA65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77813" y="2705180"/>
            <a:ext cx="591516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define the quality attributes and performance criteria essential for the success of the project.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requirements ensure reliability, usability, scalability, and security of the platform.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0189-34FB-ADD0-B13C-4FCBFFF1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48" y="1571106"/>
            <a:ext cx="4121727" cy="42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FD476-3C0B-C6AE-2348-A482D075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A5703-3814-A9ED-9714-1CACB20B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D777-9DA0-CCE9-0C72-5588616A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1B186-D021-3638-2814-BD31B41C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9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3B9-F430-66DD-5894-98ABCC4D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n-lt"/>
              </a:rPr>
              <a:t>Non-Functional Requirements for </a:t>
            </a:r>
            <a:r>
              <a:rPr lang="en-IN" b="1" dirty="0" err="1">
                <a:solidFill>
                  <a:schemeClr val="tx1"/>
                </a:solidFill>
                <a:latin typeface="+mn-lt"/>
              </a:rPr>
              <a:t>Callify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8B459-8A42-BC54-0ADD-73966AEF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E51BD-6745-B2DA-FF12-9FDBCDF5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E80A9-9A1D-61F4-C53E-72A8A088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E7A31AB-998C-DC2A-DD4D-CEE3F602226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590204" y="1856364"/>
            <a:ext cx="573578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platform must handle up to 500 concurrent participants without lag or performance issues.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system should scale dynamically to accommodate increasing user demand during peak usage times.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 99.9% uptime, ensuring minimal disruptions to meetings.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E5454-8FE8-2FAA-5B93-274C805C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47" y="1547069"/>
            <a:ext cx="46038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9DF7C-4071-A653-7E38-6C3CD84F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5F60E-6ADC-E680-7A58-3298BC94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CAFF4-312B-F1D4-B162-E628161E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71204-D5D4-2DD5-5FD8-162575E83031}"/>
              </a:ext>
            </a:extLst>
          </p:cNvPr>
          <p:cNvSpPr txBox="1"/>
          <p:nvPr/>
        </p:nvSpPr>
        <p:spPr>
          <a:xfrm>
            <a:off x="349135" y="228600"/>
            <a:ext cx="63176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intuitive interface for users of all technical skill levels.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end-to-end encryption for all communications, preventing unauthorized access.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should work seamlessly across web browsers, operating systems, and devices.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should be modular and well-documented to support easy updates and bug fixes.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3C16F-D534-B6CF-021A-2B79675E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59" y="1014153"/>
            <a:ext cx="3913909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2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2" y="1447799"/>
            <a:ext cx="7339949" cy="4731327"/>
          </a:xfrm>
        </p:spPr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&amp; Authorization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secure user authentication and authorization with Clerk.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social login (Google, Facebook) and email/password sign-up.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multi-factor authentication (MFA) for enhanced security.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(admin, user) for managing user permissions.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9F867-88AD-BA86-69C1-F927BAE3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860" y="1605001"/>
            <a:ext cx="3822577" cy="43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26806-E9D8-94BE-CA26-9CA06B39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AE492-3A38-6286-72C8-C1892AF4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3A450-C084-AC38-99D2-E9A4BA02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69E46-EF0B-9980-5D2B-6F35DE23566D}"/>
              </a:ext>
            </a:extLst>
          </p:cNvPr>
          <p:cNvSpPr txBox="1"/>
          <p:nvPr/>
        </p:nvSpPr>
        <p:spPr>
          <a:xfrm>
            <a:off x="585926" y="470517"/>
            <a:ext cx="74128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messaging and video conferencing features using Get Stream's APIs.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in-meeting chat functionality for participants.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notifications for meeting updates, new messages,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WebRTC for high-quality video and audio communication.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ABBB0-CD66-E7BE-0161-4B412825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619" y="1118586"/>
            <a:ext cx="3629981" cy="38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32910-0377-D61F-12B7-9C96A013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5108A-A390-A66B-C291-EE251DAB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A1AB2-42CE-5FDC-77EA-EB7A2562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B9972-F162-C479-3C7C-EEC0C9B4E1FD}"/>
              </a:ext>
            </a:extLst>
          </p:cNvPr>
          <p:cNvSpPr txBox="1"/>
          <p:nvPr/>
        </p:nvSpPr>
        <p:spPr>
          <a:xfrm>
            <a:off x="328475" y="488272"/>
            <a:ext cx="74838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User Interface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responsive, user-friendly front-end using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fast rendering and customizable UI.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both desktop and mobile views, ensuring seamless access across devices.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user interface for fast load times and minimal latency using server-side rendering (SSR) and static site generation (SSG) features of Next.js.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0D43-F173-ABE3-57B3-0F1CED18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51" y="976544"/>
            <a:ext cx="3782749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766F4-D267-C5A5-C96B-2F8A76A7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EAFE5-FED0-5A28-5F0B-95C79E9C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00D4-7301-B735-EB8C-783CBDB7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586E-25D5-A427-114A-6161770678FB}"/>
              </a:ext>
            </a:extLst>
          </p:cNvPr>
          <p:cNvSpPr txBox="1"/>
          <p:nvPr/>
        </p:nvSpPr>
        <p:spPr>
          <a:xfrm>
            <a:off x="479394" y="346229"/>
            <a:ext cx="653396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UI Components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ShadCN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ShadCN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create a modern, accessible, and consistent design system for the application.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dynamic UI elements such as modals, dropdowns, and alerts that improve user interaction within the platform.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all components are customizable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maintain visual consistency.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DC286-A809-E92A-8DEC-72F28778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54" y="1083075"/>
            <a:ext cx="4553504" cy="39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2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2C1A0-570E-F183-FBE6-953C5B78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A7629-CD78-5B3F-E03E-230A6BC8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0D995-01FF-5A54-0EA2-E27DF075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C8353-970D-FE43-E901-22166016A14C}"/>
              </a:ext>
            </a:extLst>
          </p:cNvPr>
          <p:cNvSpPr txBox="1"/>
          <p:nvPr/>
        </p:nvSpPr>
        <p:spPr>
          <a:xfrm>
            <a:off x="612559" y="435006"/>
            <a:ext cx="11052699" cy="52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FD0FC-3DE1-2FE7-2DAC-6389EB39F8A6}"/>
              </a:ext>
            </a:extLst>
          </p:cNvPr>
          <p:cNvSpPr txBox="1"/>
          <p:nvPr/>
        </p:nvSpPr>
        <p:spPr>
          <a:xfrm>
            <a:off x="461639" y="568171"/>
            <a:ext cx="673815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 and Management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schedule and manage meetings through the platform.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features like calendar integration, meeting reminders, and scheduling links.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meeting creators to manage participants, start/stop meetings, and control meeting settings like screen sharing, recording, etc.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 user-friendly scheduling interface, utilizing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Next.js's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ability to handle dynamic routing and API endpoints efficiently.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599A2-9DA7-2DFB-021A-70326F58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87" y="1272043"/>
            <a:ext cx="4757691" cy="37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11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10BE5-371D-2868-9FBC-7F6DDC94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34FCE-1312-F608-C8C4-E7B09ABA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1E41-E379-0234-76CC-8DB8B578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C1DC1-F808-F697-70C1-E16B6A6DD681}"/>
              </a:ext>
            </a:extLst>
          </p:cNvPr>
          <p:cNvSpPr txBox="1"/>
          <p:nvPr/>
        </p:nvSpPr>
        <p:spPr>
          <a:xfrm>
            <a:off x="346229" y="346229"/>
            <a:ext cx="615617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Scalability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the platform is optimized for performance, handling large numbers of users and real-time communication without latency.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server-side rendering (SSR) with Next.js for fast page loading and SEO optimization.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user authentication with Clerk to manage high-volume user sign-ins seamlessly.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41F5E-40D9-C61F-FAC9-EF0CF17E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26" y="967675"/>
            <a:ext cx="4038600" cy="43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3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D39F0-1F8D-E8A6-B208-136F5AD5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DA03A-757D-AB7A-6676-125EEB60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60965-75FC-7A1E-1BD4-E63B8F35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25F27-7025-DF6E-3BC4-AC43CD41EFBA}"/>
              </a:ext>
            </a:extLst>
          </p:cNvPr>
          <p:cNvSpPr txBox="1"/>
          <p:nvPr/>
        </p:nvSpPr>
        <p:spPr>
          <a:xfrm>
            <a:off x="461640" y="461639"/>
            <a:ext cx="7315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Persistent Data Storage and Management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(assumed to be used for storage, API management, or distributed data solutions)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storing and managing user data, meeting metadata, and chat history.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data persistence across sessions, enabling users to access past meeting information, recordings, and meeting history.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encryption and security measures to protect user data both in transit and at rest.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83613-0361-D16A-DF3C-4D15346E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840" y="985420"/>
            <a:ext cx="4109621" cy="39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0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2BE97-2275-1956-20E6-A6FF8E7A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0B579-7D4B-EE2C-6787-1944301E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3AC1-2DE4-2E51-5D27-FA58516D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2C461-40EB-7AC4-FD13-FBC5583175E5}"/>
              </a:ext>
            </a:extLst>
          </p:cNvPr>
          <p:cNvSpPr txBox="1"/>
          <p:nvPr/>
        </p:nvSpPr>
        <p:spPr>
          <a:xfrm>
            <a:off x="337352" y="541538"/>
            <a:ext cx="59302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strong encryption and security features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user data and authentication.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secure, decentralized storage to ensure that sensitive information is protected across distributed systems.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13D13-13C9-A8E6-162C-483157AA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895731"/>
            <a:ext cx="4509117" cy="36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7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Objectives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and Performance Analysis</a:t>
            </a:r>
            <a:endParaRPr lang="en-IN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Enhancements and Updates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Improvements</a:t>
            </a:r>
            <a:endParaRPr lang="en-IN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 and Task Allocation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6638059" cy="4731327"/>
          </a:xfrm>
        </p:spPr>
        <p:txBody>
          <a:bodyPr/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Hardware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(Desktops/Laptops)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specifications: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Intel i3 or equivalent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4 GB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256 GB SSD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Integrated or dedicated GPU for smooth video calls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end users to access the platform and participate in meetings.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B8DD1-9A21-EDBE-D7C4-9F7CD9F8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2" y="1652660"/>
            <a:ext cx="4236027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E608F-00A4-3B3C-7CE0-6CF8C1DB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0AD4-6314-E4FD-7422-FF29D921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99B5-D432-D7C0-93AD-49A71B25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9BAD8-3B6D-0339-8678-C24BA330850A}"/>
              </a:ext>
            </a:extLst>
          </p:cNvPr>
          <p:cNvSpPr txBox="1"/>
          <p:nvPr/>
        </p:nvSpPr>
        <p:spPr>
          <a:xfrm>
            <a:off x="571500" y="809625"/>
            <a:ext cx="111061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Smartphones/Tablets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mobile support):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specifications: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CPU: Quad-core or higher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4 GB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64 GB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users who access the platform through mobile or tablet devices.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Hardware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Multi-core processor (e.g., Intel Xeon or AMD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Ryzen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16 GB or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1 TB SSD or more (for storing user data, meeting records,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hosting the web application and handling server-side logic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29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F7DDA-E8DD-CF2E-B3B5-2167E54B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41178-F45F-CB49-B195-EA5A1106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6CF8-2A07-6819-96AA-DF1C9AF3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F4725-15D6-16B5-B3A8-4D9175D192A4}"/>
              </a:ext>
            </a:extLst>
          </p:cNvPr>
          <p:cNvSpPr txBox="1"/>
          <p:nvPr/>
        </p:nvSpPr>
        <p:spPr>
          <a:xfrm>
            <a:off x="628650" y="571500"/>
            <a:ext cx="667702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:CPU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Multi-core processor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16 GB or more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1 TB SSD or more (depending on data volume)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storing and retrieving user data, meeting logs, and other persistent data.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Hardware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Routers &amp; Switches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routers and network switches capable of handling large amounts of traffic, ensuring smooth real-time communication and meeting performance.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A80D2-8095-618E-78F8-7520FFF3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0" y="1142999"/>
            <a:ext cx="40386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7ADC0-C6F2-6309-3BC5-BDA49B38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0C39-D7D9-4730-F350-BD209230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EDA97-E1CB-C9E8-0735-5699C7B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F1980-808D-D441-079F-9540E2DBF095}"/>
              </a:ext>
            </a:extLst>
          </p:cNvPr>
          <p:cNvSpPr txBox="1"/>
          <p:nvPr/>
        </p:nvSpPr>
        <p:spPr>
          <a:xfrm>
            <a:off x="342901" y="390525"/>
            <a:ext cx="76581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Interface Cards (NIC)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NICs (1 Gbps or higher) for stable and fast network connectivity, ensuring uninterrupted service during video calls and meetings.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distributing traffic across multiple servers and ensuring that the platform remains scalable and responsive during high-traffic times.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Systems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Storage Devices/Cloud Storage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secure and reliable backup of meeting data, user information, and system logs to avoid data loss in case of server failure.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8E133-DADE-BE00-6A55-D40E375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4" y="1076325"/>
            <a:ext cx="39338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73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PROPOSED METHODOLOGY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7591476" cy="4703618"/>
          </a:xfrm>
        </p:spPr>
        <p:txBody>
          <a:bodyPr/>
          <a:lstStyle/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 Overview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aims to provide a secure, real-time video conferencing platform with robust features like meeting scheduling, real-time communication, screen sharing, and meeting recording. The proposed methodology involves using a combination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ShadCN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Aceternity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deliver a scalable, secure, and interactive platform for seamless communication.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5E3D4-6A03-EE9D-789C-56757935B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11" y="1874620"/>
            <a:ext cx="287298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92FC-FAB7-F4CD-76CB-2EF3AE93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Step-by-Step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31E61-C50F-6842-6FC6-DEC2AD97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1894-1F7D-4787-8A68-BB7FE7AC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91AB1-8163-D223-F490-93B28E49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98146B-859E-FA30-998D-347176A459F0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528638" y="2302640"/>
            <a:ext cx="112092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ensures secure user login via email, social media, and biometrics.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video, audio, and chat with low latency.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fast, scalable, and responsive design.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meeting data securely with fast retrieval.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schedule meetings, and reminders are sent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notifications. </a:t>
            </a:r>
          </a:p>
        </p:txBody>
      </p:sp>
    </p:spTree>
    <p:extLst>
      <p:ext uri="{BB962C8B-B14F-4D97-AF65-F5344CB8AC3E}">
        <p14:creationId xmlns:p14="http://schemas.microsoft.com/office/powerpoint/2010/main" val="405217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BA2D-6687-F94C-07E0-8F25CA47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Implementation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0AEFE-8EF0-24EF-B9EE-16AC2526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8BD44-A320-32F7-AB45-A9162524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E083E-B372-35DD-CC5A-3F45676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5DF32-EC07-FDBD-710F-0DEFCB9793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0525" y="1447800"/>
            <a:ext cx="11191875" cy="457200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Algorithm (using Clerk API)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enters login details (email/password).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sends authentication request to Clerk API.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 checks credentials and returns an authentication token if valid.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stores the token in a secure session.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now access the platform with necessary access rights.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8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0BDAC-1C77-52CA-C60D-A153B2D2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F8CC-6778-198C-D8B5-1726F767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A5F9-D260-B977-CCC4-8BC6D609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0CF14-9B11-0881-2C82-22345ECD872D}"/>
              </a:ext>
            </a:extLst>
          </p:cNvPr>
          <p:cNvSpPr txBox="1"/>
          <p:nvPr/>
        </p:nvSpPr>
        <p:spPr>
          <a:xfrm>
            <a:off x="699247" y="502024"/>
            <a:ext cx="108323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 (using WebRTC)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joins a meeting and requests to start the video feed.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establishes a peer-to-peer connection using WebRTC.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Video/audio data is continuously transmitted in real-time through WebRTC, ensuring minimal latency.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 (using Next.js)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inputs meeting details (date, time, attendees).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checks for slot availability in the database.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is scheduled, and a confirmation is sent to the user.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Reminder notifications are sent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1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99DE-E3FD-4039-C8D2-767653B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Technical 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52907-2F3C-CB08-2F55-9A8547FC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1B91F-5C90-8C64-7615-448A16D1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D6692-534C-6D24-01C9-70227DF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EC382CB-7D2D-9BBD-7BDA-4BB6B907871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448236" y="1994864"/>
            <a:ext cx="1113416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use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the platform to handle large traffic volumes with its SSR and static site generation (SSG).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platform ensures seamless, low-latency video calls and messaging.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Clerk provides robust, scalable, and secure authentication mechanisms, including multi-factor authentication (MFA).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User Experience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use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UI ensures a fast and responsive design, adapting seamlessly to different screen sizes. </a:t>
            </a:r>
          </a:p>
        </p:txBody>
      </p:sp>
    </p:spTree>
    <p:extLst>
      <p:ext uri="{BB962C8B-B14F-4D97-AF65-F5344CB8AC3E}">
        <p14:creationId xmlns:p14="http://schemas.microsoft.com/office/powerpoint/2010/main" val="35507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CHAPTER-1: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INTRODUCTORY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6590-CADE-29FB-5562-8B2D578D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E517F-DD24-C475-C084-E1FD56D4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B0362-4C23-ED22-B90F-EA8148BA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14837-CBCC-F539-8FE9-85B12AE7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CD99D-5A6E-655F-E1E6-CE4F7552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299"/>
            <a:ext cx="8905875" cy="43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C085-2B01-A00D-8B04-DECEBBCA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D2401-C2D0-B711-AB05-9BBA4D83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56772-FC7A-7E94-BA84-CE62A874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48D99-A683-FB44-33C0-70C87EB0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2E052DA-CD4E-AF1D-BD24-7B09B366827F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412376" y="1887140"/>
            <a:ext cx="1132553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Browser Compatibility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Real-time video and chat functionality (via WebRTC) may face limitations in older browsers or those without proper support.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platform's functionality relies heavily on internet connectivity, and poor network conditions can degrade the user experience.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for Large User 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While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scale well, there may be challenges when the user base grows substantially without proper load balancing and server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60721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72EC-4377-77B2-64A1-6A34722F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Solutions for 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FE46D-086D-0344-E88E-E91E7E8F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EB508-762D-1528-DAC9-2DD1D41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8CBBD-F482-0AE2-A0DD-8EE8C990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1D9F-513A-F739-C75F-8AAEA3410A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42900" y="1447800"/>
            <a:ext cx="11239500" cy="45720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Compatibility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fallbacks for unsupported browsers and regular updates to ensure compatibility.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adaptive video/audio quality based on network bandwidth to optimize performance in low connectivity situations.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for Large User 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Cloud 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that the platform can handle spikes in traffic and user growth.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2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CHAPTER-2: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DESIGN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EXPLANATION OF PROJECT MODULES IDENTIFIED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8412306" cy="470361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Module 1: Authentication &amp; User Management</a:t>
            </a:r>
          </a:p>
          <a:p>
            <a:pPr algn="just"/>
            <a:r>
              <a:rPr lang="en-US" b="1" dirty="0"/>
              <a:t>Functional Requirements: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User Authentication</a:t>
            </a:r>
            <a:r>
              <a:rPr lang="en-US" dirty="0"/>
              <a:t>: Secure login through email, social sign-on, and biometric authentication.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Authorization</a:t>
            </a:r>
            <a:r>
              <a:rPr lang="en-US" dirty="0"/>
              <a:t>: User access levels and permissions management.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Profile Management</a:t>
            </a:r>
            <a:r>
              <a:rPr lang="en-US" dirty="0"/>
              <a:t>: Users can update their personal details and manage settings.</a:t>
            </a:r>
          </a:p>
          <a:p>
            <a:pPr algn="just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C867A-B758-C61A-9974-FDC64BC8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5" y="1457325"/>
            <a:ext cx="3038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87E16-22F1-F4DB-131B-34B2C65C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6F909-931A-D81D-F40F-3A34B1BC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21C2E-FB58-4444-9CC7-EA1D5F16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A19BB-7CA5-E1DA-1E83-5ADF3E6ED09B}"/>
              </a:ext>
            </a:extLst>
          </p:cNvPr>
          <p:cNvSpPr txBox="1"/>
          <p:nvPr/>
        </p:nvSpPr>
        <p:spPr>
          <a:xfrm>
            <a:off x="533400" y="609600"/>
            <a:ext cx="709612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 API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secure user authentication using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social logins and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(JSON Web Tokens) for session management, ensuring encrypted and secure login processes.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Hashing passwords with algorithms like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secure password storage.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Role-based access control (RBAC) ensures the right access level is assigned, crucial for data security.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5ED5F-5C64-B64D-AB5A-75B8215C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942974"/>
            <a:ext cx="3781425" cy="39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0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0943B-12BD-3476-8077-3F6EF740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E30B6-E50A-CE74-B12E-63CE7041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ACD5-9346-8C0C-4CB6-8AC08003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A0CC6-640E-3D5E-9BE4-F1548852344F}"/>
              </a:ext>
            </a:extLst>
          </p:cNvPr>
          <p:cNvSpPr txBox="1"/>
          <p:nvPr/>
        </p:nvSpPr>
        <p:spPr>
          <a:xfrm>
            <a:off x="504825" y="657225"/>
            <a:ext cx="72675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Real-Time Communication &amp; Meeting Controls</a:t>
            </a:r>
          </a:p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Video/Audio Calls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video and audio communication for meetings.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Sharing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Participants can share their screen in meetings.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Controls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Features like muting/unmuting, reactions, and grid layout management for participants.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Ability to record meetings for later review.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4908F-F02B-E4B8-E5B0-267E956F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1049481"/>
            <a:ext cx="3429000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5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03644-E288-D8EC-7129-9E4BE190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B7990-D2CC-150B-E2FC-0B24D910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35353-F17A-6AEC-DD9E-7592A95D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64229-AF77-0049-4020-710DFB7312B3}"/>
              </a:ext>
            </a:extLst>
          </p:cNvPr>
          <p:cNvSpPr txBox="1"/>
          <p:nvPr/>
        </p:nvSpPr>
        <p:spPr>
          <a:xfrm>
            <a:off x="592282" y="561109"/>
            <a:ext cx="7845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(Web Real-Time Communication) is used to implement video/audio calls, ensuring minimal latency in communication. This ensures a seamless real-time experience.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 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messaging and notification systems for instant participant updates.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data transmission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algorithms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H.264 for video compression) to reduce bandwidth and maintain quality during communication.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End-to-end encryption (AES) ensures privacy for video and voice communication.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0217C-8E82-2C53-3A61-FBDAB726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9" y="1359195"/>
            <a:ext cx="3176155" cy="40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92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7091-DA94-9CED-E67C-D552A169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F48BE-766A-E351-7663-BFA5BEFA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15E8E-8C90-EECA-DCCD-68AFAACC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8F962-3706-FBD2-D2E6-085B886B6251}"/>
              </a:ext>
            </a:extLst>
          </p:cNvPr>
          <p:cNvSpPr txBox="1"/>
          <p:nvPr/>
        </p:nvSpPr>
        <p:spPr>
          <a:xfrm>
            <a:off x="446809" y="477981"/>
            <a:ext cx="66257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3: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schedule meetings by entering meeting details (date, time).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unique meeting link is created for each scheduled meeting.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generated meeting link can be shared with participants.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21E8C-1E1E-D655-3004-FC5FB037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09" y="800100"/>
            <a:ext cx="3997036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INTRODUCTION  TO  THE PROJECT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76FE9-222A-F397-0FBF-3326D366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44A4C-151C-2B60-6549-D46FF32A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78829-24B3-4BBA-C13C-78BAEA5A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1027F-B853-74E6-5B92-72BAD6E3E117}"/>
              </a:ext>
            </a:extLst>
          </p:cNvPr>
          <p:cNvSpPr txBox="1"/>
          <p:nvPr/>
        </p:nvSpPr>
        <p:spPr>
          <a:xfrm>
            <a:off x="529936" y="550718"/>
            <a:ext cx="59724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 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the scheduling functionality and stores meeting details in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Aceternity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find the next available slot for scheduling, ensuring no overlap.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Generation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unique, time-sensitive link is generated for each meeting, ensuring easy access for participants to join the scheduled meeting.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2BF4-B043-C5E2-343E-8ED8F415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768927"/>
            <a:ext cx="5171209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42D19-BC51-F0CA-44DC-432E5045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E29A7-510C-4CDD-9AC7-C7466E96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5C24-2650-E71F-842B-BD4A7719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D129A-2485-26E4-9AB2-36907D99EA2B}"/>
              </a:ext>
            </a:extLst>
          </p:cNvPr>
          <p:cNvSpPr txBox="1"/>
          <p:nvPr/>
        </p:nvSpPr>
        <p:spPr>
          <a:xfrm>
            <a:off x="394855" y="1028343"/>
            <a:ext cx="63231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 User Interface &amp; Meeting Management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dynamic, responsive design that adapts to various devices.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Layout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Customizable participant view for different screen sizes.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Features for meeting hosts to manage participants (mute/unmute, pin, block).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C9869-9913-E562-C796-074101FD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45" y="779318"/>
            <a:ext cx="4236027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1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9924A-F7FB-9D2D-19F1-04523520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A625A-884A-9A33-5AB4-321FF4A6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EAC3A-12E2-4421-315A-CB377025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F67B4-5586-F129-E0E6-278D1EA7D06B}"/>
              </a:ext>
            </a:extLst>
          </p:cNvPr>
          <p:cNvSpPr txBox="1"/>
          <p:nvPr/>
        </p:nvSpPr>
        <p:spPr>
          <a:xfrm>
            <a:off x="665018" y="529936"/>
            <a:ext cx="58373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for creating a fast, responsive user interface that adapts across all devices.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grid layout is implemented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Flexbox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optimal display for multiple participants during meetings.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WebSocket connections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instantly reflect changes in the meeting environment, such as muting/unmuting, and screen-sharing permissions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34BEA-B5AD-F8A0-6BA6-2439F65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73" y="1324841"/>
            <a:ext cx="4516582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DE647-5F1E-7911-7B13-C7BF79C9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3CDD5-8AC8-E58D-56C9-8546A5DE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719E1-746F-549D-B8EE-626940C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43CD-737E-5C41-0D2D-DEE9CCCF8B66}"/>
              </a:ext>
            </a:extLst>
          </p:cNvPr>
          <p:cNvSpPr txBox="1"/>
          <p:nvPr/>
        </p:nvSpPr>
        <p:spPr>
          <a:xfrm>
            <a:off x="322117" y="436418"/>
            <a:ext cx="1152776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5: Data Storage &amp; Security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Meeting 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Secure storage of meeting data, including recordings, participant details, and metadata.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Access to past meeting data is restricted to authorized users only.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Aceternity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manages data storage in a distributed database, ensuring that meeting data is stored securely and is easily retrievable.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 sensitive data is encrypted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privacy and integrity.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passwords for secure authentication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indexing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B-trees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fast and efficient data retrieval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1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UML DIAGRAMS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UML DIAGRAMS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7263245" cy="4703618"/>
          </a:xfrm>
        </p:spPr>
        <p:txBody>
          <a:bodyPr>
            <a:normAutofit/>
          </a:bodyPr>
          <a:lstStyle/>
          <a:p>
            <a:pPr marL="442913" lv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UML DIAGRAM 1: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depict the high-level functionalities of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and the interaction between users (actors) and the system.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Creates, manages, and ends meetings.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Joins meetings and interacts within them.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Handles authentication, scheduling, and real-time functionality.</a:t>
            </a:r>
          </a:p>
          <a:p>
            <a:pPr marL="900113" lvl="0" indent="-457200" algn="just"/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DD8C8-4418-54FD-D685-61F6AEB0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91" y="1388918"/>
            <a:ext cx="4201390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5333E-A17A-17FC-6D22-4E278534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5C207-8536-3123-4E11-B80A4C3A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896E3-A6F1-224D-A583-75234140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B4A4B-0EF7-D536-4064-8985F78CA720}"/>
              </a:ext>
            </a:extLst>
          </p:cNvPr>
          <p:cNvSpPr txBox="1"/>
          <p:nvPr/>
        </p:nvSpPr>
        <p:spPr>
          <a:xfrm>
            <a:off x="467590" y="488373"/>
            <a:ext cx="11298311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Recordings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Participants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future meetings by providing details (date, time).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meetings and control features like screen sharing, muting, and recording.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meetings for all attendees.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meetings via a link or their personal room.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features like emoji reactions, muting/unmuting, and viewing shared screens.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authentication (via Clerk), maintains secure data transfer, and supports real-time updates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2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25320-9958-000B-68D4-5EDE95C8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D783F-42B3-DBA4-3744-B09A7941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449CA-F44A-1E6A-5FE7-DE07958D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FE04-D4D0-7C57-A418-DC05B75F615B}"/>
              </a:ext>
            </a:extLst>
          </p:cNvPr>
          <p:cNvSpPr txBox="1"/>
          <p:nvPr/>
        </p:nvSpPr>
        <p:spPr>
          <a:xfrm>
            <a:off x="311727" y="488373"/>
            <a:ext cx="696190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 2: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illustrate the step-by-step flow of actions when a user joins a meeting via a shared link.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Steps: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clicks the shared meeting link.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validates the link and checks user authentication via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authenticated: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meeting details from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connection via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interaction.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enters the meeting: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 participant list and controls (mute, pin, etc.).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Interacts with host and other participants.</a:t>
            </a: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FBA38-02B5-C40C-E536-1CA15090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64" y="1859973"/>
            <a:ext cx="4409209" cy="38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771C5-E3FD-8D0D-C0A4-43677821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2594C-2196-0C95-1A23-87A1F9E5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97F6F-13AB-DAEC-BEA7-D8090EF7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7F20E-CE29-8628-DEB6-D5A943AD7560}"/>
              </a:ext>
            </a:extLst>
          </p:cNvPr>
          <p:cNvSpPr txBox="1"/>
          <p:nvPr/>
        </p:nvSpPr>
        <p:spPr>
          <a:xfrm>
            <a:off x="488372" y="581891"/>
            <a:ext cx="11043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process of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joining a meeting on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platform. The interactions among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 (Clerk)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Service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captured step-by-step.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clicks on a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starts with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clicking a link to join a meeting.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receives the request.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validates the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checks if the meeting link is valid and active.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link is invalid, an error message is sent to the Participant, and the sequence ends here.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authenticates the 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sends the user’s credentials or session token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 (Clerk)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verifies the user’s identity and returns a response.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authentication fails, an error message is sent, ending the sequence.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3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94399-E511-1F5C-58E0-322C02C1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D49D5-B9F2-46B9-CA83-87D4BDB8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1E33-81F9-1921-8763-DC1C01AF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544F7-AACE-A877-F28B-4F346E463456}"/>
              </a:ext>
            </a:extLst>
          </p:cNvPr>
          <p:cNvSpPr txBox="1"/>
          <p:nvPr/>
        </p:nvSpPr>
        <p:spPr>
          <a:xfrm>
            <a:off x="415636" y="509155"/>
            <a:ext cx="115368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.System fetches meeting details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authenticated,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retrieves meeting details (host info, participant list, settings) from its database.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5.System establishes a real-time connection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Service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enable live interactions.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participant updates, chat, and reactions are made available in real time.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6.Participant joins the meeting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joins the meeting.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receive the participant list, meeting controls (mute, share screen, etc.), and real-time updates.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7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6220691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develop an efficient, user-friendly video conferencing platform for seamless communication.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focuses on addressing the need for reliable virtual connectivity in education, business, and social interactions.</a:t>
            </a:r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C97B1-82AF-04C2-F5E1-9F4A8992F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56" y="1725806"/>
            <a:ext cx="287298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CHAPTER-3: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IMPLEMENTATION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PROJECT MODULES IMPLEMENTED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>
            <a:normAutofit fontScale="85000" lnSpcReduction="20000"/>
          </a:bodyPr>
          <a:lstStyle/>
          <a:p>
            <a:pPr marL="360362" lv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Module-1: Authentication and Authorization</a:t>
            </a:r>
          </a:p>
          <a:p>
            <a:pPr marL="360362" lv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secure login system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different authentication methods (social sign-on, email/password, biometric).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role-based access control for meetings and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Achieved by Module-1:</a:t>
            </a: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log in securely using social accounts or traditional methods.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 ensures additional security for supported devices.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granted appropriate permissions based on roles (Host, Participant, Admin).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users are restricted from accessing meetings or resources.</a:t>
            </a:r>
          </a:p>
          <a:p>
            <a:pPr marL="360362" lv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lvl="0" indent="-360363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lvl="0" indent="-360363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F67BD-FAA2-AD1D-170B-71E88D6A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E6617-B12A-A89E-1DFD-2F6DF895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0665-6FE2-E2F8-7FCC-BA62785D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DAADD-9994-1370-E103-9F24056BEB86}"/>
              </a:ext>
            </a:extLst>
          </p:cNvPr>
          <p:cNvSpPr txBox="1"/>
          <p:nvPr/>
        </p:nvSpPr>
        <p:spPr>
          <a:xfrm>
            <a:off x="309562" y="323850"/>
            <a:ext cx="1157287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Code Part of Module-1: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(Login Example Using Clerk):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{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 from '@clerk/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';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LoginPage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return (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&lt;div&gt;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&lt;h1&gt;Welcome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path="/login" routing="path" /&gt;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integrates Clerk for user authentication.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58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3FAF7-243E-F55A-1CE1-9843230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A91F7-E253-DAF0-0DF5-939EE658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76C68-C733-8A1B-25F9-9CCB451F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DC232125-5C09-AE7C-EC13-50D9B70BC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1" y="72851"/>
            <a:ext cx="11889555" cy="824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 handles login methods like email, password, or social accounts.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Post-login, user sessions are securely managed using Clerk's API.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Module-2: Meeting Management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Module-2: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users to create, schedule, and join meetings seamlessly.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hosts with tools for managing participants and meeting controls.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recording and sharing of meeting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Achieved by Module-2: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create and schedule meetings by setting date, time, and participants.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meetings are stored and displayed in the "Upcoming Meetings" section.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control participants (mute, pin, block).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interact with features like screen sharing and emoji reactions.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41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7BF76-AFD7-2CF7-4C77-77AE7514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1E5D4-DCDF-09C8-5D4D-6D21C22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21445-B2E4-00D5-8BE4-44213F33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6D7E6-4AF9-66CE-7245-144045BCEB21}"/>
              </a:ext>
            </a:extLst>
          </p:cNvPr>
          <p:cNvSpPr txBox="1"/>
          <p:nvPr/>
        </p:nvSpPr>
        <p:spPr>
          <a:xfrm>
            <a:off x="195072" y="446809"/>
            <a:ext cx="118018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Code Part of Module-2: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(Scheduling a Meeting Example):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scheduleMeeting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async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meetingDetails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try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const response = await fetch('/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/meetings',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method: 'POST',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body: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JSON.stringify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meetingDetails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headers: { 'Content-Type': 'application/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},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const data =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console.log('Meeting Scheduled:', data);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 catch (error)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console.error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('Error scheduling meeting:', error);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sends meeting details (e.g., date, time) to the backend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stores meeting details in the database, which are later accessible on the "Upcoming Meetings" page.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44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C1FCE-0A75-8771-ACF8-D5D1891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0D42A-667B-ED33-2331-20103368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92C71-57F6-4DD6-97A6-F00F2747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6251C-2DF3-1BA6-AB41-8A4B8813E8F5}"/>
              </a:ext>
            </a:extLst>
          </p:cNvPr>
          <p:cNvSpPr txBox="1"/>
          <p:nvPr/>
        </p:nvSpPr>
        <p:spPr>
          <a:xfrm>
            <a:off x="301336" y="426028"/>
            <a:ext cx="1158586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MODULE-3: Schedule Meeting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users to schedule meetings for a future date and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the host to customize the meeting settings, such as adding participants, enabling video/audio, and sharing the meeting link.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and display scheduled meetings in the "Upcoming Meetings" section for easy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MODULE-3: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Meeting Scheduling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select the date and time for a meeting.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add meeting details such as agenda, participants, and meeting type (e.g., video/audio).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Meeting Link 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scheduled, the system generates a unique meeting link that can be shared with the participants.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access their scheduled meetings via the link or by visiting the "Upcoming Meetings" page.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20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8D7D-7102-D281-5C00-943D77AC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30B93-1F7A-4AD6-23E8-A37B804C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5DF2-CCA7-EAE7-9A1C-C15FAFD2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4AB8E-6DA8-2854-0913-B5CC09DF7106}"/>
              </a:ext>
            </a:extLst>
          </p:cNvPr>
          <p:cNvSpPr txBox="1"/>
          <p:nvPr/>
        </p:nvSpPr>
        <p:spPr>
          <a:xfrm>
            <a:off x="804672" y="363682"/>
            <a:ext cx="10926664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Code Part of PROJECT MODULE-3 and Brief Explanation: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(Scheduling a Meeting):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scheduleMeeting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async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meetingDetails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try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const response = await fetch('/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/schedule',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method: 'POST',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body: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JSON.stringify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meetingDetails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headers: { 'Content-Type': 'application/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},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const data = await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response.json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console.log('Meeting Scheduled:', data);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 catch (error)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console.error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('Error scheduling meeting:', error);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02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53A0E-D218-2B7C-5100-25BC7BFF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2B9B-902A-D024-62F3-8AD65225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55A4-6AF0-EB88-3DAD-B7BA099E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57A6F-44AE-C9E3-0DE5-5C150384B1E5}"/>
              </a:ext>
            </a:extLst>
          </p:cNvPr>
          <p:cNvSpPr txBox="1"/>
          <p:nvPr/>
        </p:nvSpPr>
        <p:spPr>
          <a:xfrm>
            <a:off x="195072" y="436418"/>
            <a:ext cx="116921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allows the user to submit the meeting details (date, time, participants) to the backend, which stores the information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then returns a success message along with the unique meeting link.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033D6-AB34-9713-FDC7-ADB68E2690B2}"/>
              </a:ext>
            </a:extLst>
          </p:cNvPr>
          <p:cNvSpPr txBox="1"/>
          <p:nvPr/>
        </p:nvSpPr>
        <p:spPr>
          <a:xfrm>
            <a:off x="304800" y="2067791"/>
            <a:ext cx="11226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MODULE-4: User Interface and Meeting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MODULE-4: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user-friendly and responsive interface for managing meetings.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hosts to manage participants (muting, pinning, blocking) and control meeting features (screen sharing, reactions).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that users can interact with meeting controls effectively.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861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DA5F3-171E-651E-04D3-13AB7248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77DBF-7559-9EBE-0F62-2E09AE52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B2B34-3413-ED98-4161-1DA0F7CF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C07E-D60B-D97F-1C40-76AB12B04287}"/>
              </a:ext>
            </a:extLst>
          </p:cNvPr>
          <p:cNvSpPr txBox="1"/>
          <p:nvPr/>
        </p:nvSpPr>
        <p:spPr>
          <a:xfrm>
            <a:off x="446809" y="353292"/>
            <a:ext cx="1125335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MODULE-4: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Real-Time Meeting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control participant audio, video, screen sharing, and more in real-time.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join, leave, and interact during the meeting.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User Interface Customization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is designed to adapt to various devices, ensuring a responsive and easy-to-use experience.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view the meeting grid layout and easily manage their video/audio settings.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Code Part of PROJECT MODULE-4 and Brief Explanation: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(Meeting Controls Example):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toggleMute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const participant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participant.isMuted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!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participant.isMuted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updateParticipantState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participant.isMuted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7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A909-ABE6-949D-0DED-20341097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OBECTIVES OF THE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17AF-D43A-9D14-2F0E-3A7C094A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FF870-C6EB-6873-CF9F-E9635392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5254F-7811-3375-ADD2-E4088D0C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AA9BC-70DF-0803-5E31-DD28F04FC1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876" y="1447800"/>
            <a:ext cx="6525316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scalable and secure platform for virtual meetings.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an intuitive user interface for hosting and joining meetings effortlessly.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advanced features like screen sharing, breakout rooms, and real-time collaboration tools.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79AF3-0CF1-B792-7943-9E7D2877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92" y="1662543"/>
            <a:ext cx="4121727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8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305EC-9A17-994B-C339-5F4D7247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E5D1D-1799-07BE-9080-8FB49788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FE621-F959-0D87-9435-F42F2EB4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22E5B73-B530-B91B-2C24-139C9C2B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27" y="125099"/>
            <a:ext cx="1143000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code allows the host or participant to toggle the mute status of other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getParticipant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participant's current state, and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updateParticipantState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updates the state of the participant.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MODULE-5: Data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MODULE-5: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that all user data (authentication credentials, meeting information, chat messages) is securely stored and transmitted.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protect user privacy by implementing secure communication protocols and encryption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unauthorized access through role-based access control and secure real-time communications.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32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4C42E-2554-B22F-CD90-B1AC5B93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A137D-3327-0AE5-44EE-632FA363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D658-6E29-EFFA-D77C-7FE0F3A1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13B57-F33B-A3F0-6750-0273496C3C30}"/>
              </a:ext>
            </a:extLst>
          </p:cNvPr>
          <p:cNvSpPr txBox="1"/>
          <p:nvPr/>
        </p:nvSpPr>
        <p:spPr>
          <a:xfrm>
            <a:off x="353291" y="353291"/>
            <a:ext cx="1053638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MODULE-5: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Secure Data Transmission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communication, including video and audio, is encrypted using SSL/TLS protocols to prevent interception.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Role-Based Access Control (RBAC)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levels of access are provided based on user roles (Admin, Host, Participant), ensuring that sensitive information and actions are restricted.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Code Part of PROJECT MODULE-5 and Brief Explanation: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(Secure Data Transmission Example):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sendEncryptedData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(data) =&gt;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fetch('/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/secure-endpoint',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method: 'POST',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headers: {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'Content-Type': 'application/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'Authorization': `Bearer ${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userToken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}`,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body: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JSON.stringify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data: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2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CHAPER-4: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DEMONSTRATION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PROJECT DEMONSTRATION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991A19-C35C-C745-3BDD-BD91B35092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95" y="1447800"/>
            <a:ext cx="8435623" cy="4745038"/>
          </a:xfr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C4BCF-2792-885E-898D-A0CABC94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AF6E5-4708-F0D3-1856-FB09B727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5DA8-C9EF-7F89-006B-DE4F3B9C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C1B18-52A1-5FF5-69CD-293B31EA251D}"/>
              </a:ext>
            </a:extLst>
          </p:cNvPr>
          <p:cNvSpPr txBox="1"/>
          <p:nvPr/>
        </p:nvSpPr>
        <p:spPr>
          <a:xfrm>
            <a:off x="301336" y="571500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 home page of the platform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980C9-0C13-E879-25B7-D611BC8F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825982"/>
            <a:ext cx="10833146" cy="39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0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7A08F-1D71-D91E-1882-B33D7A5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E520D-A5FB-1006-D385-EB392337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99891-807D-CC1D-9D4B-BD5E9375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F909-896C-A901-BE63-FFE67957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0" y="1175904"/>
            <a:ext cx="10646109" cy="450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D4183-1A48-E676-CB9F-C9BC5001FB5D}"/>
              </a:ext>
            </a:extLst>
          </p:cNvPr>
          <p:cNvSpPr txBox="1"/>
          <p:nvPr/>
        </p:nvSpPr>
        <p:spPr>
          <a:xfrm>
            <a:off x="804671" y="581891"/>
            <a:ext cx="759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UPCOMINGS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of website will show the upcoming meetings.</a:t>
            </a:r>
          </a:p>
        </p:txBody>
      </p:sp>
    </p:spTree>
    <p:extLst>
      <p:ext uri="{BB962C8B-B14F-4D97-AF65-F5344CB8AC3E}">
        <p14:creationId xmlns:p14="http://schemas.microsoft.com/office/powerpoint/2010/main" val="3918738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A18B0-2454-704A-D550-0A1A9B2A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89AA8-5C93-4398-135C-5C7A4CEB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B659D-E6FD-EC69-2A58-7CCDE216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6645B-CCB5-F692-58DB-734F2FBC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81990"/>
            <a:ext cx="10871200" cy="4815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7BDAD-98AD-E06B-3F9B-885839773D35}"/>
              </a:ext>
            </a:extLst>
          </p:cNvPr>
          <p:cNvSpPr txBox="1"/>
          <p:nvPr/>
        </p:nvSpPr>
        <p:spPr>
          <a:xfrm>
            <a:off x="529936" y="561109"/>
            <a:ext cx="1028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of website will show the previous meeting which already has been completed.</a:t>
            </a:r>
          </a:p>
        </p:txBody>
      </p:sp>
    </p:spTree>
    <p:extLst>
      <p:ext uri="{BB962C8B-B14F-4D97-AF65-F5344CB8AC3E}">
        <p14:creationId xmlns:p14="http://schemas.microsoft.com/office/powerpoint/2010/main" val="3953607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A4BA3-2814-6D09-99E1-70987CB6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2656A-38BD-D572-62BD-DE741581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FA18C-6027-D3EA-B2DE-1D63C3D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723B-BDFD-54B0-CB90-FF2A764D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433946"/>
            <a:ext cx="10355164" cy="447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116C3-81BD-C9DD-58CE-A58F2B749EDB}"/>
              </a:ext>
            </a:extLst>
          </p:cNvPr>
          <p:cNvSpPr txBox="1"/>
          <p:nvPr/>
        </p:nvSpPr>
        <p:spPr>
          <a:xfrm>
            <a:off x="675409" y="651802"/>
            <a:ext cx="949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RECORDINGS: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Recordings of the video call will be shown in this.</a:t>
            </a:r>
          </a:p>
        </p:txBody>
      </p:sp>
    </p:spTree>
    <p:extLst>
      <p:ext uri="{BB962C8B-B14F-4D97-AF65-F5344CB8AC3E}">
        <p14:creationId xmlns:p14="http://schemas.microsoft.com/office/powerpoint/2010/main" val="1618395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949A3-0100-8151-85E5-536D13D7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496B4-629B-541E-2A24-02407CC4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68A4-0401-28D0-9C98-5385DA2D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954F3-8578-24F3-8A03-C7832A9D6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1239058"/>
            <a:ext cx="10861964" cy="49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90EE4-822E-7F33-AFCE-27B6C8B2B35B}"/>
              </a:ext>
            </a:extLst>
          </p:cNvPr>
          <p:cNvSpPr txBox="1"/>
          <p:nvPr/>
        </p:nvSpPr>
        <p:spPr>
          <a:xfrm>
            <a:off x="499872" y="623455"/>
            <a:ext cx="325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ROOM:</a:t>
            </a:r>
          </a:p>
        </p:txBody>
      </p:sp>
    </p:spTree>
    <p:extLst>
      <p:ext uri="{BB962C8B-B14F-4D97-AF65-F5344CB8AC3E}">
        <p14:creationId xmlns:p14="http://schemas.microsoft.com/office/powerpoint/2010/main" val="337061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ED24-B993-CE1C-D6A7-3B063F0D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F5F6A-733B-3CD0-D75B-B7649F8D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6AF5F-19AC-7CFD-72FB-FB2D601F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8CFFD-7C0B-5982-A271-A1B10AB5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135EA-8CBF-822B-DE54-CE26D40E72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9100" y="1447800"/>
            <a:ext cx="6613467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Bridges communication gaps across diverse regions, supporting remote work, learning, and community building.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Incorporates robust technologies to ensure low-latency and high-quality video streaming.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Reduces travel costs for individuals and organizations, promoting cost-effective communication.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BE24C-7CEA-D295-1E78-3CC9A274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85" y="1539240"/>
            <a:ext cx="446254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6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20A9F-6D2B-8738-10A3-71E61858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8FBC5-03E1-EA15-D68F-339C79D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1B8CC-331E-6F59-56E5-49BE204B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54000-76E6-034B-3EDF-544C49585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3" y="1236517"/>
            <a:ext cx="10484427" cy="4945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FF7D1-CFAE-6A85-916E-8EB1074C91F2}"/>
              </a:ext>
            </a:extLst>
          </p:cNvPr>
          <p:cNvSpPr txBox="1"/>
          <p:nvPr/>
        </p:nvSpPr>
        <p:spPr>
          <a:xfrm>
            <a:off x="804672" y="675409"/>
            <a:ext cx="391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1574742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CHAPTER-5: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TESTING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TESTING &amp; TESTING RESULTS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1:User login and authentication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43E-40F2-8282-AD7D-E0664203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30" y="1817182"/>
            <a:ext cx="4900085" cy="399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45E51-9122-E6C5-8250-35BE413C1A1E}"/>
              </a:ext>
            </a:extLst>
          </p:cNvPr>
          <p:cNvSpPr txBox="1"/>
          <p:nvPr/>
        </p:nvSpPr>
        <p:spPr>
          <a:xfrm>
            <a:off x="685800" y="2244436"/>
            <a:ext cx="5327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 authentication it will ask the email address or there are some other option as well to login to this platform ,person can also use its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to sign in into the platform.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2: Schedule a meet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8DBD4-A1DE-9B02-CC1A-6D307FFA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2026226"/>
            <a:ext cx="10199301" cy="4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DF073-B20D-4E14-6246-4ACD64DA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CF1A89-733A-4D8B-5DC3-0144E609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A5A9-FCCE-B3E9-78A7-921BF8C6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8C6B1-142F-1200-8EBC-6E190120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89809"/>
            <a:ext cx="9923318" cy="443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A602F-880A-DB8E-36E3-F8BAF4FBD9D9}"/>
              </a:ext>
            </a:extLst>
          </p:cNvPr>
          <p:cNvSpPr txBox="1"/>
          <p:nvPr/>
        </p:nvSpPr>
        <p:spPr>
          <a:xfrm>
            <a:off x="491837" y="519545"/>
            <a:ext cx="11208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the meeting link is successfully created and we can copy the link and share among the people and can join the meeting.</a:t>
            </a:r>
          </a:p>
        </p:txBody>
      </p:sp>
    </p:spTree>
    <p:extLst>
      <p:ext uri="{BB962C8B-B14F-4D97-AF65-F5344CB8AC3E}">
        <p14:creationId xmlns:p14="http://schemas.microsoft.com/office/powerpoint/2010/main" val="11424133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CHAPTER-6: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CONCLUSION &amp; FUTURE SCOPE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implemented project modules in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effectively addressed the challenges of modern video conferencing platforms by providing: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 and Authorization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project ensures robust and flexible user login options, including social sign-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email/password, and biometric methods, enhancing both security and user convenience.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platform delivers seamless real-time functionality, such as participant controls, screen sharing, and interactive reactions, ensuring a smooth and dynamic user experience.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Responsiveness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is optimized for performance and adapts efficiently to various devices and screen sizes.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A951-A8CB-0F16-CA58-556E1902A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ACC7E-8A0A-5F0E-F5F8-3F1D4DAC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A50DD-7D0E-AF11-8AE0-AC8A2A7D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38B9E-D34D-556A-5ADE-8E866405C27F}"/>
              </a:ext>
            </a:extLst>
          </p:cNvPr>
          <p:cNvSpPr txBox="1"/>
          <p:nvPr/>
        </p:nvSpPr>
        <p:spPr>
          <a:xfrm>
            <a:off x="561109" y="457200"/>
            <a:ext cx="111078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project modules have laid a solid foundation, there are areas for enhancement and future work, including: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Analytics and Reporting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detailed meeting analytics, such as participant engagement metrics and session insights, to empower hosts with actionable data.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AI-driven features like automatic meeting transcription, real-time language translation, and noise cancellation to improve accessibility and usability.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 Measures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advanced security features such as end-to-end encryption for all communications, customizable access policies, and audit trails to cater to enterprise-level needs.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Tools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seamless integration with popular productivity tools like Google Calendar, Slack, and Microsoft Teams to improve workflow compatibility.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92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9703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[1]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Sharma, P., and Singh, R. Enhancing User Experience in Video Conferencing Using Real-Time AI Features.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Communication Technology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24, 8 (2022), 451-467.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[2]Johnson, M., Lee, K., and Zhang, T. Performance Analysis of WebRTC-based Video Conferencing Systems under Varying Network Conditions.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Networks and Applications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19, 3 (2020), 223-238.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[3]Patel, A., Kumar, S., and Gupta, R. Security and Privacy Challenges in Modern Video Conferencing Platforms.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Journal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15, 7 (2021), 356-372.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[4]Chen, L., Brown, T., and Wilson, J. Adaptive Video Streaming Algorithms for High-Quality Video Conferencing.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Multimedia Systems Journal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31, 2 (2019), 129-145.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LITERATURE SURVEY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27-Nov-24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36193</TotalTime>
  <Words>6057</Words>
  <Application>Microsoft Office PowerPoint</Application>
  <PresentationFormat>Widescreen</PresentationFormat>
  <Paragraphs>911</Paragraphs>
  <Slides>90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Calibri</vt:lpstr>
      <vt:lpstr>Cambria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OBECTIVES OF THE PROJECT</vt:lpstr>
      <vt:lpstr>JUSTIFICATION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PowerPoint Presentation</vt:lpstr>
      <vt:lpstr>PowerPoint Presentation</vt:lpstr>
      <vt:lpstr>PowerPoint Presentation</vt:lpstr>
      <vt:lpstr>NON-FUNCTIONAL REQUIREMENTS</vt:lpstr>
      <vt:lpstr>Non-Functional Requirements for Callify</vt:lpstr>
      <vt:lpstr>PowerPoint Presentation</vt:lpstr>
      <vt:lpstr>SOFTWARE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REQUIREMENTS</vt:lpstr>
      <vt:lpstr>PowerPoint Presentation</vt:lpstr>
      <vt:lpstr>PowerPoint Presentation</vt:lpstr>
      <vt:lpstr>PowerPoint Presentation</vt:lpstr>
      <vt:lpstr>PROPOSED METHODOLOGY</vt:lpstr>
      <vt:lpstr>PROPOSED METHODOLOGY</vt:lpstr>
      <vt:lpstr>Step-by-Step Methodology</vt:lpstr>
      <vt:lpstr>Implementation Algorithm</vt:lpstr>
      <vt:lpstr>PowerPoint Presentation</vt:lpstr>
      <vt:lpstr>Technical Advantages</vt:lpstr>
      <vt:lpstr>Data Flow Diagram</vt:lpstr>
      <vt:lpstr>Limitations</vt:lpstr>
      <vt:lpstr>Solutions for Limitations</vt:lpstr>
      <vt:lpstr>CHAPTER-2:  PROJECT DESIGN SECTION</vt:lpstr>
      <vt:lpstr>EXPLANATION OF PROJECT MODULES IDENTIFIED</vt:lpstr>
      <vt:lpstr>PROJECT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DIAGRAMS</vt:lpstr>
      <vt:lpstr>UML DIAGRAMS</vt:lpstr>
      <vt:lpstr>PowerPoint Presentation</vt:lpstr>
      <vt:lpstr>PowerPoint Presentation</vt:lpstr>
      <vt:lpstr>PowerPoint Presentation</vt:lpstr>
      <vt:lpstr>PowerPoint Presentation</vt:lpstr>
      <vt:lpstr>CHAPTER-3:  PROJECT IMPLEMENTATION SECTION</vt:lpstr>
      <vt:lpstr>DETAILS OF PROJECT MODULES IMPLEMENTED</vt:lpstr>
      <vt:lpstr>DETAILS OF PROJECT MODULES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CHAPER-4:  PROJECT DEMONSTRATION SECTION</vt:lpstr>
      <vt:lpstr>DETAILS OF PROJECT DEMONSTRATION</vt:lpstr>
      <vt:lpstr>DETAILS OF PROJECT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CHAPTER-5: TESTING SECTION</vt:lpstr>
      <vt:lpstr>DETAILS OF TESTING &amp; TESTING RESULTS</vt:lpstr>
      <vt:lpstr>DETAILS OF TESTING &amp; TESTING RESULTS</vt:lpstr>
      <vt:lpstr>DETAILS OF TESTING &amp; TESTING RESULTS</vt:lpstr>
      <vt:lpstr>PowerPoint Presentation</vt:lpstr>
      <vt:lpstr>CHAPTER-6: CONCLUSION &amp; FUTURE SCOPE</vt:lpstr>
      <vt:lpstr>CONCLUSION &amp; FUTURE SCOPE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HANJI RANJAN</cp:lastModifiedBy>
  <cp:revision>278</cp:revision>
  <dcterms:created xsi:type="dcterms:W3CDTF">2018-02-24T18:55:40Z</dcterms:created>
  <dcterms:modified xsi:type="dcterms:W3CDTF">2024-11-27T03:49:16Z</dcterms:modified>
</cp:coreProperties>
</file>